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346056" y="4195662"/>
            <a:ext cx="5595888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xfrm>
            <a:off x="6552713" y="796335"/>
            <a:ext cx="5182574" cy="13537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xfrm>
            <a:off x="1015562" y="2480378"/>
            <a:ext cx="16515830" cy="7783847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  <a:lvl2pPr>
              <a:defRPr sz="3900"/>
            </a:lvl2pPr>
            <a:lvl3pPr>
              <a:defRPr sz="3900"/>
            </a:lvl3pPr>
            <a:lvl4pPr>
              <a:defRPr sz="3900"/>
            </a:lvl4pPr>
            <a:lvl5pPr>
              <a:defRPr sz="39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cent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o del título"/>
          <p:cNvSpPr txBox="1"/>
          <p:nvPr>
            <p:ph type="title"/>
          </p:nvPr>
        </p:nvSpPr>
        <p:spPr>
          <a:xfrm>
            <a:off x="6922946" y="4422757"/>
            <a:ext cx="4442108" cy="1203804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9" name="Número de diapositiva"/>
          <p:cNvSpPr txBox="1"/>
          <p:nvPr>
            <p:ph type="sldNum" sz="quarter" idx="2"/>
          </p:nvPr>
        </p:nvSpPr>
        <p:spPr>
          <a:xfrm>
            <a:off x="17478351" y="10711115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89327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4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x.com/KentBeck/status/1704854350676517199?s=20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learning.oreilly.com/library/view/tidy-first/9781098151232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hyperlink" Target="https://tidyfirst.substack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7.jpeg"/><Relationship Id="rId5" Type="http://schemas.openxmlformats.org/officeDocument/2006/relationships/image" Target="../media/image27.png"/><Relationship Id="rId6" Type="http://schemas.openxmlformats.org/officeDocument/2006/relationships/image" Target="../media/image8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omingogallardo/apuntes-mads/blob/main/apuntes/05-extreme-programming/extreme-programming.md" TargetMode="External"/><Relationship Id="rId3" Type="http://schemas.openxmlformats.org/officeDocument/2006/relationships/image" Target="../media/image17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tif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8.png"/><Relationship Id="rId4" Type="http://schemas.openxmlformats.org/officeDocument/2006/relationships/image" Target="../media/image4.jpeg"/><Relationship Id="rId5" Type="http://schemas.openxmlformats.org/officeDocument/2006/relationships/image" Target="../media/image9.png"/><Relationship Id="rId6" Type="http://schemas.openxmlformats.org/officeDocument/2006/relationships/image" Target="../media/image5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MADS S5: Extreme Programming…"/>
          <p:cNvSpPr txBox="1"/>
          <p:nvPr>
            <p:ph type="ctrTitle"/>
          </p:nvPr>
        </p:nvSpPr>
        <p:spPr>
          <a:xfrm>
            <a:off x="4580213" y="3841577"/>
            <a:ext cx="10032005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S5: Extreme Programming </a:t>
            </a:r>
          </a:p>
          <a:p>
            <a:pPr/>
            <a:r>
              <a:t>(Bloque 2 - XP)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rincipios de 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Principios de XP</a:t>
            </a:r>
          </a:p>
        </p:txBody>
      </p:sp>
      <p:sp>
        <p:nvSpPr>
          <p:cNvPr id="1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Humanidad…"/>
          <p:cNvSpPr txBox="1"/>
          <p:nvPr/>
        </p:nvSpPr>
        <p:spPr>
          <a:xfrm>
            <a:off x="2827769" y="3190553"/>
            <a:ext cx="5872063" cy="65540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Humanidad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Economía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Beneficio mutuo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Auto-similitud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Mejora</a:t>
            </a:r>
            <a:endParaRPr i="1"/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Diversidad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Reflexión</a:t>
            </a:r>
          </a:p>
        </p:txBody>
      </p:sp>
      <p:sp>
        <p:nvSpPr>
          <p:cNvPr id="117" name="Flujo…"/>
          <p:cNvSpPr txBox="1"/>
          <p:nvPr/>
        </p:nvSpPr>
        <p:spPr>
          <a:xfrm>
            <a:off x="9291081" y="3150030"/>
            <a:ext cx="8493038" cy="6635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/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Flujo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Oportunidad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Redundancia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Fallo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Calidad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Pequeños pasos</a:t>
            </a:r>
          </a:p>
          <a:p>
            <a:pPr lvl="1" marL="913423" indent="-468923">
              <a:spcBef>
                <a:spcPts val="800"/>
              </a:spcBef>
              <a:buSzPct val="125000"/>
              <a:buChar char="•"/>
              <a:defRPr sz="4600"/>
            </a:pPr>
            <a:r>
              <a:t>Responsabilidad aceptada</a:t>
            </a:r>
          </a:p>
        </p:txBody>
      </p:sp>
      <p:pic>
        <p:nvPicPr>
          <p:cNvPr id="118" name="puente-principios-practicas.png" descr="puente-principios-practic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54" y="550646"/>
            <a:ext cx="5739689" cy="217976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rácticas de 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Prácticas de XP</a:t>
            </a:r>
          </a:p>
        </p:txBody>
      </p:sp>
      <p:sp>
        <p:nvSpPr>
          <p:cNvPr id="1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practicas-xp.png" descr="practicas-x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700" y="2607968"/>
            <a:ext cx="12166600" cy="7239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rácticas de 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Prácticas de XP</a:t>
            </a:r>
          </a:p>
        </p:txBody>
      </p:sp>
      <p:sp>
        <p:nvSpPr>
          <p:cNvPr id="1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1833" y="2629118"/>
            <a:ext cx="6908801" cy="6451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233" y="2819837"/>
            <a:ext cx="6197601" cy="635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ácticas de XP en el desarrollo de Eclipse"/>
          <p:cNvSpPr txBox="1"/>
          <p:nvPr>
            <p:ph type="title"/>
          </p:nvPr>
        </p:nvSpPr>
        <p:spPr>
          <a:xfrm>
            <a:off x="3091290" y="796335"/>
            <a:ext cx="12105420" cy="1353730"/>
          </a:xfrm>
          <a:prstGeom prst="rect">
            <a:avLst/>
          </a:prstGeom>
        </p:spPr>
        <p:txBody>
          <a:bodyPr/>
          <a:lstStyle>
            <a:lvl1pPr defTabSz="578358">
              <a:defRPr sz="4752"/>
            </a:lvl1pPr>
          </a:lstStyle>
          <a:p>
            <a:pPr/>
            <a:r>
              <a:t>Prácticas de XP en el desarrollo de Eclipse</a:t>
            </a:r>
          </a:p>
        </p:txBody>
      </p:sp>
      <p:sp>
        <p:nvSpPr>
          <p:cNvPr id="1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9063" y="8961839"/>
            <a:ext cx="5298507" cy="1244693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Erich Gamma fue el líder de desarrollo de Eclipse…"/>
          <p:cNvSpPr txBox="1"/>
          <p:nvPr/>
        </p:nvSpPr>
        <p:spPr>
          <a:xfrm>
            <a:off x="1471997" y="2993108"/>
            <a:ext cx="14613025" cy="5125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marL="468923" indent="-468923">
              <a:buSzPct val="125000"/>
              <a:buChar char="•"/>
            </a:pPr>
            <a:r>
              <a:t>Erich Gamma fue el líder de desarrollo de Eclipse</a:t>
            </a:r>
          </a:p>
          <a:p>
            <a:pPr marL="468923" indent="-468923">
              <a:buSzPct val="125000"/>
              <a:buChar char="•"/>
            </a:pPr>
            <a:r>
              <a:t>En 2004 comenta en el prefacio del libro de Beck que las prácticas de XP fueron fundamentales para el desarrollo del proyecto:</a:t>
            </a:r>
          </a:p>
          <a:p>
            <a:pPr marL="468923" indent="-468923">
              <a:buSzPct val="125000"/>
              <a:buChar char="•"/>
            </a:pPr>
          </a:p>
          <a:p>
            <a:pPr lvl="1" marL="913423" indent="-468923">
              <a:buSzPct val="125000"/>
              <a:buChar char="•"/>
            </a:pPr>
            <a:r>
              <a:t>Pruebas desde el principio, frecuentes y automatizadas</a:t>
            </a:r>
          </a:p>
          <a:p>
            <a:pPr lvl="1" marL="913423" indent="-468923">
              <a:buSzPct val="125000"/>
              <a:buChar char="•"/>
            </a:pPr>
            <a:r>
              <a:t>Diseño incremental</a:t>
            </a:r>
          </a:p>
          <a:p>
            <a:pPr lvl="1" marL="913423" indent="-468923">
              <a:buSzPct val="125000"/>
              <a:buChar char="•"/>
            </a:pPr>
            <a:r>
              <a:t>Despliegue diario</a:t>
            </a:r>
          </a:p>
          <a:p>
            <a:pPr lvl="1" marL="913423" indent="-468923">
              <a:buSzPct val="125000"/>
              <a:buChar char="•"/>
            </a:pPr>
            <a:r>
              <a:t>Implicación del cliente</a:t>
            </a:r>
          </a:p>
          <a:p>
            <a:pPr lvl="1" marL="913423" indent="-468923">
              <a:buSzPct val="125000"/>
              <a:buChar char="•"/>
            </a:pPr>
            <a:r>
              <a:t>Integración continua</a:t>
            </a:r>
          </a:p>
          <a:p>
            <a:pPr lvl="1" marL="913423" indent="-468923">
              <a:buSzPct val="125000"/>
              <a:buChar char="•"/>
            </a:pPr>
            <a:r>
              <a:t>Ciclos de desarrollo cortos</a:t>
            </a:r>
          </a:p>
          <a:p>
            <a:pPr lvl="1" marL="913423" indent="-468923">
              <a:buSzPct val="125000"/>
              <a:buChar char="•"/>
            </a:pPr>
            <a:r>
              <a:t>Planificación incremental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ácticas equipo Sit Together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equipo</a:t>
            </a:r>
            <a:br/>
            <a:r>
              <a:t>Sit Together</a:t>
            </a:r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" name="open-space-spotify.png" descr="open-space-spotif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2387" y="2889900"/>
            <a:ext cx="12403226" cy="744375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ácticas equipo Whole Team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equipo</a:t>
            </a:r>
            <a:br/>
            <a:r>
              <a:t>Whole Team</a:t>
            </a:r>
          </a:p>
        </p:txBody>
      </p:sp>
      <p:sp>
        <p:nvSpPr>
          <p:cNvPr id="13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" name="cross-functional-team.png" descr="cross-functional-te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217" y="2662368"/>
            <a:ext cx="10544585" cy="733804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ácticas equipo Energized Work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equipo</a:t>
            </a:r>
            <a:br/>
            <a:r>
              <a:t>Energized Work</a:t>
            </a:r>
          </a:p>
        </p:txBody>
      </p:sp>
      <p:sp>
        <p:nvSpPr>
          <p:cNvPr id="14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pomodoro-technique.png" descr="pomodoro-techniq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8213" y="2638262"/>
            <a:ext cx="6720593" cy="801810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ácticas equipo Slack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equipo</a:t>
            </a:r>
            <a:br/>
            <a:r>
              <a:t>Slack</a:t>
            </a:r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0" name="critical-path-ppt-11-728.jpg"/>
          <p:cNvGrpSpPr/>
          <p:nvPr/>
        </p:nvGrpSpPr>
        <p:grpSpPr>
          <a:xfrm>
            <a:off x="4028709" y="2708685"/>
            <a:ext cx="9499601" cy="7264401"/>
            <a:chOff x="0" y="0"/>
            <a:chExt cx="9499600" cy="7264400"/>
          </a:xfrm>
        </p:grpSpPr>
        <p:pic>
          <p:nvPicPr>
            <p:cNvPr id="149" name="critical-path-ppt-11-728.jpg" descr="critical-path-ppt-11-728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9245600" cy="6934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critical-path-ppt-11-728.jpg" descr="critical-path-ppt-11-728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499600" cy="7264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rácticas diseño Informative workspace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diseño</a:t>
            </a:r>
            <a:br/>
            <a:r>
              <a:t>Informative workspace</a:t>
            </a:r>
          </a:p>
        </p:txBody>
      </p:sp>
      <p:sp>
        <p:nvSpPr>
          <p:cNvPr id="1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informative-workspace.png" descr="informative-workspa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3914" y="2752638"/>
            <a:ext cx="10400172" cy="777981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ácticas diseño Stories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diseño</a:t>
            </a:r>
            <a:br/>
            <a:r>
              <a:t>Stories</a:t>
            </a:r>
          </a:p>
        </p:txBody>
      </p:sp>
      <p:sp>
        <p:nvSpPr>
          <p:cNvPr id="15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story.png" descr="sto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160" y="3149094"/>
            <a:ext cx="6526472" cy="4011543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user-story-card.png" descr="user-story-c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2569" y="3117603"/>
            <a:ext cx="7401237" cy="407452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 post de la sema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post de la semana </a:t>
            </a:r>
          </a:p>
        </p:txBody>
      </p:sp>
      <p:sp>
        <p:nvSpPr>
          <p:cNvPr id="57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60" name="vídeo-pegado.png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1623205" y="2368892"/>
            <a:ext cx="8378500" cy="4385600"/>
            <a:chOff x="0" y="0"/>
            <a:chExt cx="8378498" cy="4385598"/>
          </a:xfrm>
        </p:grpSpPr>
        <p:pic>
          <p:nvPicPr>
            <p:cNvPr id="59" name="vídeo-pegado.png" descr="vídeo-pegad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76200"/>
              <a:ext cx="8124499" cy="40553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vídeo-pegado.png" descr="vídeo-pegado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378499" cy="4385599"/>
            </a:xfrm>
            <a:prstGeom prst="rect">
              <a:avLst/>
            </a:prstGeom>
            <a:effectLst/>
          </p:spPr>
        </p:pic>
      </p:grpSp>
      <p:grpSp>
        <p:nvGrpSpPr>
          <p:cNvPr id="63" name="vídeo-pegado.png">
            <a:hlinkClick r:id="rId5" invalidUrl="" action="" tgtFrame="" tooltip="" history="1" highlightClick="0" endSnd="0"/>
          </p:cNvPr>
          <p:cNvGrpSpPr/>
          <p:nvPr/>
        </p:nvGrpSpPr>
        <p:grpSpPr>
          <a:xfrm>
            <a:off x="11686392" y="2368892"/>
            <a:ext cx="4216401" cy="5575301"/>
            <a:chOff x="0" y="0"/>
            <a:chExt cx="4216400" cy="5575300"/>
          </a:xfrm>
        </p:grpSpPr>
        <p:pic>
          <p:nvPicPr>
            <p:cNvPr id="62" name="vídeo-pegado.png" descr="vídeo-pegad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76200"/>
              <a:ext cx="3962400" cy="5245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" name="vídeo-pegado.png" descr="vídeo-pegado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216400" cy="5575300"/>
            </a:xfrm>
            <a:prstGeom prst="rect">
              <a:avLst/>
            </a:prstGeom>
            <a:effectLst/>
          </p:spPr>
        </p:pic>
      </p:grpSp>
      <p:sp>
        <p:nvSpPr>
          <p:cNvPr id="64" name="Kent Beck en Substack">
            <a:hlinkClick r:id="rId8" invalidUrl="" action="" tgtFrame="" tooltip="" history="1" highlightClick="0" endSnd="0"/>
          </p:cNvPr>
          <p:cNvSpPr txBox="1"/>
          <p:nvPr/>
        </p:nvSpPr>
        <p:spPr>
          <a:xfrm>
            <a:off x="3238991" y="7078936"/>
            <a:ext cx="4335038" cy="591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i="1" sz="3200">
                <a:solidFill>
                  <a:schemeClr val="accent1"/>
                </a:solidFill>
              </a:defRPr>
            </a:lvl1pPr>
          </a:lstStyle>
          <a:p>
            <a:pPr/>
            <a:r>
              <a:t>Kent Beck en Substack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ácticas diseño Incremental design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diseño</a:t>
            </a:r>
            <a:br/>
            <a:r>
              <a:t>Incremental design</a:t>
            </a:r>
          </a:p>
        </p:txBody>
      </p:sp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" name="evolutive-process.png"/>
          <p:cNvGrpSpPr/>
          <p:nvPr/>
        </p:nvGrpSpPr>
        <p:grpSpPr>
          <a:xfrm>
            <a:off x="3402314" y="2671497"/>
            <a:ext cx="11483372" cy="7908644"/>
            <a:chOff x="0" y="0"/>
            <a:chExt cx="11483371" cy="7908642"/>
          </a:xfrm>
        </p:grpSpPr>
        <p:pic>
          <p:nvPicPr>
            <p:cNvPr id="164" name="evolutive-process.png" descr="evolutive-proces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11229372" cy="75784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3" name="evolutive-process.png" descr="evolutive-process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83372" cy="79086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ácticas programación Pair programming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programación</a:t>
            </a:r>
            <a:br/>
            <a:r>
              <a:t>Pair programming</a:t>
            </a:r>
          </a:p>
        </p:txBody>
      </p:sp>
      <p:sp>
        <p:nvSpPr>
          <p:cNvPr id="1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pair-programming.png" descr="pair-programm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885" y="2820833"/>
            <a:ext cx="8050289" cy="4531163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mob-programming.png" descr="mob-programm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82467" y="2820833"/>
            <a:ext cx="9062325" cy="4531163"/>
          </a:xfrm>
          <a:prstGeom prst="rect">
            <a:avLst/>
          </a:prstGeom>
          <a:ln w="3175">
            <a:miter lim="400000"/>
          </a:ln>
        </p:spPr>
      </p:pic>
      <p:pic>
        <p:nvPicPr>
          <p:cNvPr id="171" name="51MfiNsoirL._SX415_BO1,204,203,200_.jpg" descr="51MfiNsoirL._SX415_BO1,204,203,200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9507" y="7976789"/>
            <a:ext cx="3026930" cy="3629412"/>
          </a:xfrm>
          <a:prstGeom prst="rect">
            <a:avLst/>
          </a:prstGeom>
          <a:ln w="3175">
            <a:miter lim="400000"/>
          </a:ln>
        </p:spPr>
      </p:pic>
      <p:pic>
        <p:nvPicPr>
          <p:cNvPr id="172" name="hero2x.png" descr="hero2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21520" y="7936438"/>
            <a:ext cx="4098048" cy="6111212"/>
          </a:xfrm>
          <a:prstGeom prst="rect">
            <a:avLst/>
          </a:prstGeom>
          <a:ln w="3175">
            <a:miter lim="400000"/>
          </a:ln>
        </p:spPr>
      </p:pic>
      <p:pic>
        <p:nvPicPr>
          <p:cNvPr id="173" name="1*sBJhFwmpfbftanqzxOeK_w.jpeg" descr="1*sBJhFwmpfbftanqzxOeK_w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350" y="7425789"/>
            <a:ext cx="9205360" cy="44515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ácticas programación Test-first programming (TDD)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programación</a:t>
            </a:r>
            <a:br/>
            <a:r>
              <a:t>Test-first programming (TDD)</a:t>
            </a:r>
          </a:p>
        </p:txBody>
      </p:sp>
      <p:sp>
        <p:nvSpPr>
          <p:cNvPr id="1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tdd.png" descr="td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139" y="2234655"/>
            <a:ext cx="15564741" cy="756752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rácticas programación Test-first programming (TDD)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programación</a:t>
            </a:r>
            <a:br/>
            <a:r>
              <a:t>Test-first programming (TDD)</a:t>
            </a:r>
          </a:p>
        </p:txBody>
      </p:sp>
      <p:sp>
        <p:nvSpPr>
          <p:cNvPr id="18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9453" y="3130485"/>
            <a:ext cx="15229094" cy="56352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ácticas integración Ten-minute build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integración</a:t>
            </a:r>
            <a:br/>
            <a:r>
              <a:t>Ten-minute build</a:t>
            </a:r>
          </a:p>
        </p:txBody>
      </p:sp>
      <p:sp>
        <p:nvSpPr>
          <p:cNvPr id="1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" name="Agrupar"/>
          <p:cNvGrpSpPr/>
          <p:nvPr/>
        </p:nvGrpSpPr>
        <p:grpSpPr>
          <a:xfrm>
            <a:off x="2879873" y="6818032"/>
            <a:ext cx="787220" cy="807248"/>
            <a:chOff x="0" y="0"/>
            <a:chExt cx="787218" cy="807246"/>
          </a:xfrm>
        </p:grpSpPr>
        <p:sp>
          <p:nvSpPr>
            <p:cNvPr id="185" name="Rectángulo"/>
            <p:cNvSpPr/>
            <p:nvPr/>
          </p:nvSpPr>
          <p:spPr>
            <a:xfrm>
              <a:off x="0" y="0"/>
              <a:ext cx="787219" cy="8072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86" name="Línea"/>
            <p:cNvSpPr/>
            <p:nvPr/>
          </p:nvSpPr>
          <p:spPr>
            <a:xfrm>
              <a:off x="36476" y="169800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87" name="Línea"/>
            <p:cNvSpPr/>
            <p:nvPr/>
          </p:nvSpPr>
          <p:spPr>
            <a:xfrm>
              <a:off x="36476" y="263435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88" name="Línea"/>
            <p:cNvSpPr/>
            <p:nvPr/>
          </p:nvSpPr>
          <p:spPr>
            <a:xfrm>
              <a:off x="36476" y="357071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89" name="Línea"/>
            <p:cNvSpPr/>
            <p:nvPr/>
          </p:nvSpPr>
          <p:spPr>
            <a:xfrm>
              <a:off x="36476" y="450706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0" name="Línea"/>
            <p:cNvSpPr/>
            <p:nvPr/>
          </p:nvSpPr>
          <p:spPr>
            <a:xfrm>
              <a:off x="36476" y="544341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1" name="Línea"/>
            <p:cNvSpPr/>
            <p:nvPr/>
          </p:nvSpPr>
          <p:spPr>
            <a:xfrm>
              <a:off x="36476" y="637977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sp>
        <p:nvSpPr>
          <p:cNvPr id="193" name="Flecha"/>
          <p:cNvSpPr/>
          <p:nvPr/>
        </p:nvSpPr>
        <p:spPr>
          <a:xfrm rot="17866">
            <a:off x="3932100" y="7227171"/>
            <a:ext cx="1292102" cy="392750"/>
          </a:xfrm>
          <a:prstGeom prst="rightArrow">
            <a:avLst>
              <a:gd name="adj1" fmla="val 38507"/>
              <a:gd name="adj2" fmla="val 76902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grpSp>
        <p:nvGrpSpPr>
          <p:cNvPr id="201" name="Agrupar"/>
          <p:cNvGrpSpPr/>
          <p:nvPr/>
        </p:nvGrpSpPr>
        <p:grpSpPr>
          <a:xfrm>
            <a:off x="2643233" y="6946823"/>
            <a:ext cx="932676" cy="956404"/>
            <a:chOff x="0" y="0"/>
            <a:chExt cx="932674" cy="956403"/>
          </a:xfrm>
        </p:grpSpPr>
        <p:sp>
          <p:nvSpPr>
            <p:cNvPr id="194" name="Rectángulo"/>
            <p:cNvSpPr/>
            <p:nvPr/>
          </p:nvSpPr>
          <p:spPr>
            <a:xfrm>
              <a:off x="0" y="0"/>
              <a:ext cx="932675" cy="9564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5" name="Línea"/>
            <p:cNvSpPr/>
            <p:nvPr/>
          </p:nvSpPr>
          <p:spPr>
            <a:xfrm>
              <a:off x="43216" y="201175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6" name="Línea"/>
            <p:cNvSpPr/>
            <p:nvPr/>
          </p:nvSpPr>
          <p:spPr>
            <a:xfrm>
              <a:off x="43216" y="31211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7" name="Línea"/>
            <p:cNvSpPr/>
            <p:nvPr/>
          </p:nvSpPr>
          <p:spPr>
            <a:xfrm>
              <a:off x="43216" y="423048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8" name="Línea"/>
            <p:cNvSpPr/>
            <p:nvPr/>
          </p:nvSpPr>
          <p:spPr>
            <a:xfrm>
              <a:off x="43216" y="533984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199" name="Línea"/>
            <p:cNvSpPr/>
            <p:nvPr/>
          </p:nvSpPr>
          <p:spPr>
            <a:xfrm>
              <a:off x="43216" y="64492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0" name="Línea"/>
            <p:cNvSpPr/>
            <p:nvPr/>
          </p:nvSpPr>
          <p:spPr>
            <a:xfrm>
              <a:off x="43216" y="755857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09" name="Agrupar"/>
          <p:cNvGrpSpPr/>
          <p:nvPr/>
        </p:nvGrpSpPr>
        <p:grpSpPr>
          <a:xfrm>
            <a:off x="2485166" y="7181620"/>
            <a:ext cx="932676" cy="956404"/>
            <a:chOff x="0" y="0"/>
            <a:chExt cx="932674" cy="956403"/>
          </a:xfrm>
        </p:grpSpPr>
        <p:sp>
          <p:nvSpPr>
            <p:cNvPr id="202" name="Rectángulo"/>
            <p:cNvSpPr/>
            <p:nvPr/>
          </p:nvSpPr>
          <p:spPr>
            <a:xfrm>
              <a:off x="0" y="0"/>
              <a:ext cx="932675" cy="9564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3" name="Línea"/>
            <p:cNvSpPr/>
            <p:nvPr/>
          </p:nvSpPr>
          <p:spPr>
            <a:xfrm>
              <a:off x="43216" y="201175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4" name="Línea"/>
            <p:cNvSpPr/>
            <p:nvPr/>
          </p:nvSpPr>
          <p:spPr>
            <a:xfrm>
              <a:off x="43216" y="31211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5" name="Línea"/>
            <p:cNvSpPr/>
            <p:nvPr/>
          </p:nvSpPr>
          <p:spPr>
            <a:xfrm>
              <a:off x="43216" y="423048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6" name="Línea"/>
            <p:cNvSpPr/>
            <p:nvPr/>
          </p:nvSpPr>
          <p:spPr>
            <a:xfrm>
              <a:off x="43216" y="533984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7" name="Línea"/>
            <p:cNvSpPr/>
            <p:nvPr/>
          </p:nvSpPr>
          <p:spPr>
            <a:xfrm>
              <a:off x="43216" y="64492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08" name="Línea"/>
            <p:cNvSpPr/>
            <p:nvPr/>
          </p:nvSpPr>
          <p:spPr>
            <a:xfrm>
              <a:off x="43216" y="755857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12" name="Agrupar"/>
          <p:cNvGrpSpPr/>
          <p:nvPr/>
        </p:nvGrpSpPr>
        <p:grpSpPr>
          <a:xfrm>
            <a:off x="5489026" y="6455555"/>
            <a:ext cx="1106050" cy="1056765"/>
            <a:chOff x="0" y="0"/>
            <a:chExt cx="1106048" cy="1056764"/>
          </a:xfrm>
        </p:grpSpPr>
        <p:sp>
          <p:nvSpPr>
            <p:cNvPr id="210" name="Rectángulo"/>
            <p:cNvSpPr/>
            <p:nvPr/>
          </p:nvSpPr>
          <p:spPr>
            <a:xfrm>
              <a:off x="0" y="20930"/>
              <a:ext cx="993314" cy="103583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1" name="JAR"/>
            <p:cNvSpPr txBox="1"/>
            <p:nvPr/>
          </p:nvSpPr>
          <p:spPr>
            <a:xfrm>
              <a:off x="393280" y="0"/>
              <a:ext cx="712769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grpSp>
        <p:nvGrpSpPr>
          <p:cNvPr id="215" name="Agrupar"/>
          <p:cNvGrpSpPr/>
          <p:nvPr/>
        </p:nvGrpSpPr>
        <p:grpSpPr>
          <a:xfrm>
            <a:off x="5745926" y="6826231"/>
            <a:ext cx="1109114" cy="1043276"/>
            <a:chOff x="0" y="0"/>
            <a:chExt cx="1109112" cy="1043274"/>
          </a:xfrm>
        </p:grpSpPr>
        <p:sp>
          <p:nvSpPr>
            <p:cNvPr id="213" name="Rectángulo"/>
            <p:cNvSpPr/>
            <p:nvPr/>
          </p:nvSpPr>
          <p:spPr>
            <a:xfrm>
              <a:off x="0" y="7441"/>
              <a:ext cx="993314" cy="103583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4" name="JAR"/>
            <p:cNvSpPr txBox="1"/>
            <p:nvPr/>
          </p:nvSpPr>
          <p:spPr>
            <a:xfrm>
              <a:off x="396345" y="0"/>
              <a:ext cx="712768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grpSp>
        <p:nvGrpSpPr>
          <p:cNvPr id="218" name="Agrupar"/>
          <p:cNvGrpSpPr/>
          <p:nvPr/>
        </p:nvGrpSpPr>
        <p:grpSpPr>
          <a:xfrm>
            <a:off x="5351917" y="7095516"/>
            <a:ext cx="1076284" cy="1071648"/>
            <a:chOff x="0" y="0"/>
            <a:chExt cx="1076282" cy="1071646"/>
          </a:xfrm>
        </p:grpSpPr>
        <p:sp>
          <p:nvSpPr>
            <p:cNvPr id="216" name="Rectángulo"/>
            <p:cNvSpPr/>
            <p:nvPr/>
          </p:nvSpPr>
          <p:spPr>
            <a:xfrm>
              <a:off x="0" y="35813"/>
              <a:ext cx="993314" cy="103583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17" name="JAR"/>
            <p:cNvSpPr txBox="1"/>
            <p:nvPr/>
          </p:nvSpPr>
          <p:spPr>
            <a:xfrm>
              <a:off x="363515" y="0"/>
              <a:ext cx="712768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sp>
        <p:nvSpPr>
          <p:cNvPr id="219" name="Flecha"/>
          <p:cNvSpPr/>
          <p:nvPr/>
        </p:nvSpPr>
        <p:spPr>
          <a:xfrm rot="19220381">
            <a:off x="6818364" y="6801556"/>
            <a:ext cx="1292102" cy="392750"/>
          </a:xfrm>
          <a:prstGeom prst="rightArrow">
            <a:avLst>
              <a:gd name="adj1" fmla="val 38507"/>
              <a:gd name="adj2" fmla="val 76902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pic>
        <p:nvPicPr>
          <p:cNvPr id="2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5533" y="4709933"/>
            <a:ext cx="1278517" cy="1884130"/>
          </a:xfrm>
          <a:prstGeom prst="rect">
            <a:avLst/>
          </a:prstGeom>
          <a:ln w="3175">
            <a:miter lim="400000"/>
          </a:ln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5689" y="4506564"/>
            <a:ext cx="1278517" cy="1884130"/>
          </a:xfrm>
          <a:prstGeom prst="rect">
            <a:avLst/>
          </a:prstGeom>
          <a:ln w="3175">
            <a:miter lim="400000"/>
          </a:ln>
        </p:spPr>
      </p:pic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16192" t="16925" r="20999" b="0"/>
          <a:stretch>
            <a:fillRect/>
          </a:stretch>
        </p:blipFill>
        <p:spPr>
          <a:xfrm>
            <a:off x="8876953" y="6373307"/>
            <a:ext cx="932287" cy="79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69" h="20222" fill="norm" stroke="1" extrusionOk="0">
                <a:moveTo>
                  <a:pt x="6520" y="0"/>
                </a:moveTo>
                <a:cubicBezTo>
                  <a:pt x="4671" y="108"/>
                  <a:pt x="3162" y="1616"/>
                  <a:pt x="1438" y="2243"/>
                </a:cubicBezTo>
                <a:cubicBezTo>
                  <a:pt x="335" y="3456"/>
                  <a:pt x="15" y="5150"/>
                  <a:pt x="0" y="7020"/>
                </a:cubicBezTo>
                <a:cubicBezTo>
                  <a:pt x="-24" y="10138"/>
                  <a:pt x="798" y="13748"/>
                  <a:pt x="240" y="16475"/>
                </a:cubicBezTo>
                <a:cubicBezTo>
                  <a:pt x="2089" y="18879"/>
                  <a:pt x="4636" y="19936"/>
                  <a:pt x="7319" y="20223"/>
                </a:cubicBezTo>
                <a:lnTo>
                  <a:pt x="10483" y="20223"/>
                </a:lnTo>
                <a:cubicBezTo>
                  <a:pt x="12339" y="20053"/>
                  <a:pt x="14164" y="19642"/>
                  <a:pt x="15781" y="19101"/>
                </a:cubicBezTo>
                <a:cubicBezTo>
                  <a:pt x="20440" y="16947"/>
                  <a:pt x="17943" y="10031"/>
                  <a:pt x="18769" y="5243"/>
                </a:cubicBezTo>
                <a:cubicBezTo>
                  <a:pt x="16990" y="-816"/>
                  <a:pt x="10605" y="319"/>
                  <a:pt x="6520" y="0"/>
                </a:cubicBezTo>
                <a:close/>
                <a:moveTo>
                  <a:pt x="8142" y="1081"/>
                </a:moveTo>
                <a:cubicBezTo>
                  <a:pt x="9353" y="1070"/>
                  <a:pt x="10476" y="1130"/>
                  <a:pt x="11298" y="1121"/>
                </a:cubicBezTo>
                <a:cubicBezTo>
                  <a:pt x="13943" y="808"/>
                  <a:pt x="21576" y="3964"/>
                  <a:pt x="16380" y="8243"/>
                </a:cubicBezTo>
                <a:cubicBezTo>
                  <a:pt x="11951" y="10492"/>
                  <a:pt x="5026" y="11287"/>
                  <a:pt x="1143" y="7111"/>
                </a:cubicBezTo>
                <a:cubicBezTo>
                  <a:pt x="148" y="1811"/>
                  <a:pt x="4511" y="1115"/>
                  <a:pt x="8142" y="1081"/>
                </a:cubicBezTo>
                <a:close/>
                <a:moveTo>
                  <a:pt x="839" y="7859"/>
                </a:moveTo>
                <a:lnTo>
                  <a:pt x="1438" y="8606"/>
                </a:lnTo>
                <a:cubicBezTo>
                  <a:pt x="6059" y="11414"/>
                  <a:pt x="13715" y="12577"/>
                  <a:pt x="17571" y="7859"/>
                </a:cubicBezTo>
                <a:cubicBezTo>
                  <a:pt x="16929" y="10874"/>
                  <a:pt x="19604" y="16127"/>
                  <a:pt x="16380" y="17596"/>
                </a:cubicBezTo>
                <a:cubicBezTo>
                  <a:pt x="11854" y="19846"/>
                  <a:pt x="4633" y="20784"/>
                  <a:pt x="839" y="16101"/>
                </a:cubicBezTo>
                <a:cubicBezTo>
                  <a:pt x="1007" y="14282"/>
                  <a:pt x="147" y="7964"/>
                  <a:pt x="839" y="7859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223" name="Base de datos de integración"/>
          <p:cNvSpPr txBox="1"/>
          <p:nvPr/>
        </p:nvSpPr>
        <p:spPr>
          <a:xfrm>
            <a:off x="8702453" y="7217786"/>
            <a:ext cx="1281063" cy="5204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spcBef>
                <a:spcPts val="2400"/>
              </a:spcBef>
              <a:defRPr sz="1400"/>
            </a:pPr>
            <a:r>
              <a:t>Base de datos</a:t>
            </a:r>
            <a:br/>
            <a:r>
              <a:t>de integración</a:t>
            </a:r>
          </a:p>
        </p:txBody>
      </p:sp>
      <p:sp>
        <p:nvSpPr>
          <p:cNvPr id="224" name="Entorno de integración"/>
          <p:cNvSpPr txBox="1"/>
          <p:nvPr/>
        </p:nvSpPr>
        <p:spPr>
          <a:xfrm>
            <a:off x="8583448" y="4014342"/>
            <a:ext cx="1426351" cy="5705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spcBef>
                <a:spcPts val="2400"/>
              </a:spcBef>
              <a:defRPr sz="1600"/>
            </a:pPr>
            <a:r>
              <a:t>Entorno</a:t>
            </a:r>
            <a:br/>
            <a:r>
              <a:t>de integración</a:t>
            </a:r>
          </a:p>
        </p:txBody>
      </p:sp>
      <p:sp>
        <p:nvSpPr>
          <p:cNvPr id="225" name="Deploy"/>
          <p:cNvSpPr txBox="1"/>
          <p:nvPr/>
        </p:nvSpPr>
        <p:spPr>
          <a:xfrm rot="19202439">
            <a:off x="7148348" y="7189227"/>
            <a:ext cx="738345" cy="317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>
            <a:spAutoFit/>
          </a:bodyPr>
          <a:lstStyle>
            <a:lvl1pPr>
              <a:spcBef>
                <a:spcPts val="2400"/>
              </a:spcBef>
              <a:defRPr sz="1400"/>
            </a:lvl1pPr>
          </a:lstStyle>
          <a:p>
            <a:pPr/>
            <a:r>
              <a:t>Deploy</a:t>
            </a:r>
          </a:p>
        </p:txBody>
      </p:sp>
      <p:sp>
        <p:nvSpPr>
          <p:cNvPr id="226" name="Build"/>
          <p:cNvSpPr txBox="1"/>
          <p:nvPr/>
        </p:nvSpPr>
        <p:spPr>
          <a:xfrm rot="21578494">
            <a:off x="4132454" y="7501180"/>
            <a:ext cx="738346" cy="317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>
            <a:spAutoFit/>
          </a:bodyPr>
          <a:lstStyle>
            <a:lvl1pPr>
              <a:spcBef>
                <a:spcPts val="2400"/>
              </a:spcBef>
              <a:defRPr sz="1400"/>
            </a:lvl1pPr>
          </a:lstStyle>
          <a:p>
            <a:pPr/>
            <a:r>
              <a:t>Build</a:t>
            </a:r>
          </a:p>
        </p:txBody>
      </p:sp>
      <p:pic>
        <p:nvPicPr>
          <p:cNvPr id="2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5689" y="4839394"/>
            <a:ext cx="1278517" cy="1884131"/>
          </a:xfrm>
          <a:prstGeom prst="rect">
            <a:avLst/>
          </a:prstGeom>
          <a:ln w="3175">
            <a:miter lim="400000"/>
          </a:ln>
        </p:spPr>
      </p:pic>
      <p:pic>
        <p:nvPicPr>
          <p:cNvPr id="2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5846" y="4636025"/>
            <a:ext cx="1278517" cy="1884131"/>
          </a:xfrm>
          <a:prstGeom prst="rect">
            <a:avLst/>
          </a:prstGeom>
          <a:ln w="3175">
            <a:miter lim="400000"/>
          </a:ln>
        </p:spPr>
      </p:pic>
      <p:pic>
        <p:nvPicPr>
          <p:cNvPr id="22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16192" t="16925" r="20999" b="0"/>
          <a:stretch>
            <a:fillRect/>
          </a:stretch>
        </p:blipFill>
        <p:spPr>
          <a:xfrm>
            <a:off x="13937110" y="6502769"/>
            <a:ext cx="932287" cy="79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69" h="20222" fill="norm" stroke="1" extrusionOk="0">
                <a:moveTo>
                  <a:pt x="6520" y="0"/>
                </a:moveTo>
                <a:cubicBezTo>
                  <a:pt x="4671" y="108"/>
                  <a:pt x="3162" y="1616"/>
                  <a:pt x="1438" y="2243"/>
                </a:cubicBezTo>
                <a:cubicBezTo>
                  <a:pt x="335" y="3456"/>
                  <a:pt x="15" y="5150"/>
                  <a:pt x="0" y="7020"/>
                </a:cubicBezTo>
                <a:cubicBezTo>
                  <a:pt x="-24" y="10138"/>
                  <a:pt x="798" y="13748"/>
                  <a:pt x="240" y="16475"/>
                </a:cubicBezTo>
                <a:cubicBezTo>
                  <a:pt x="2089" y="18879"/>
                  <a:pt x="4636" y="19936"/>
                  <a:pt x="7319" y="20223"/>
                </a:cubicBezTo>
                <a:lnTo>
                  <a:pt x="10483" y="20223"/>
                </a:lnTo>
                <a:cubicBezTo>
                  <a:pt x="12339" y="20053"/>
                  <a:pt x="14164" y="19642"/>
                  <a:pt x="15781" y="19101"/>
                </a:cubicBezTo>
                <a:cubicBezTo>
                  <a:pt x="20440" y="16947"/>
                  <a:pt x="17943" y="10031"/>
                  <a:pt x="18769" y="5243"/>
                </a:cubicBezTo>
                <a:cubicBezTo>
                  <a:pt x="16990" y="-816"/>
                  <a:pt x="10605" y="319"/>
                  <a:pt x="6520" y="0"/>
                </a:cubicBezTo>
                <a:close/>
                <a:moveTo>
                  <a:pt x="8142" y="1081"/>
                </a:moveTo>
                <a:cubicBezTo>
                  <a:pt x="9353" y="1070"/>
                  <a:pt x="10476" y="1130"/>
                  <a:pt x="11298" y="1121"/>
                </a:cubicBezTo>
                <a:cubicBezTo>
                  <a:pt x="13943" y="808"/>
                  <a:pt x="21576" y="3964"/>
                  <a:pt x="16380" y="8243"/>
                </a:cubicBezTo>
                <a:cubicBezTo>
                  <a:pt x="11951" y="10492"/>
                  <a:pt x="5026" y="11287"/>
                  <a:pt x="1143" y="7111"/>
                </a:cubicBezTo>
                <a:cubicBezTo>
                  <a:pt x="148" y="1811"/>
                  <a:pt x="4511" y="1115"/>
                  <a:pt x="8142" y="1081"/>
                </a:cubicBezTo>
                <a:close/>
                <a:moveTo>
                  <a:pt x="839" y="7859"/>
                </a:moveTo>
                <a:lnTo>
                  <a:pt x="1438" y="8606"/>
                </a:lnTo>
                <a:cubicBezTo>
                  <a:pt x="6059" y="11414"/>
                  <a:pt x="13715" y="12577"/>
                  <a:pt x="17571" y="7859"/>
                </a:cubicBezTo>
                <a:cubicBezTo>
                  <a:pt x="16929" y="10874"/>
                  <a:pt x="19604" y="16127"/>
                  <a:pt x="16380" y="17596"/>
                </a:cubicBezTo>
                <a:cubicBezTo>
                  <a:pt x="11854" y="19846"/>
                  <a:pt x="4633" y="20784"/>
                  <a:pt x="839" y="16101"/>
                </a:cubicBezTo>
                <a:cubicBezTo>
                  <a:pt x="1007" y="14282"/>
                  <a:pt x="147" y="7964"/>
                  <a:pt x="839" y="7859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230" name="Base de datos de producción"/>
          <p:cNvSpPr txBox="1"/>
          <p:nvPr/>
        </p:nvSpPr>
        <p:spPr>
          <a:xfrm>
            <a:off x="13758865" y="7371097"/>
            <a:ext cx="1281241" cy="5204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spcBef>
                <a:spcPts val="2400"/>
              </a:spcBef>
              <a:defRPr sz="1400"/>
            </a:pPr>
            <a:r>
              <a:t>Base de datos</a:t>
            </a:r>
            <a:br/>
            <a:r>
              <a:t>de producción</a:t>
            </a:r>
          </a:p>
        </p:txBody>
      </p:sp>
      <p:sp>
        <p:nvSpPr>
          <p:cNvPr id="231" name="Entorno de producción"/>
          <p:cNvSpPr txBox="1"/>
          <p:nvPr/>
        </p:nvSpPr>
        <p:spPr>
          <a:xfrm>
            <a:off x="13634054" y="4143804"/>
            <a:ext cx="1445451" cy="5705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spcBef>
                <a:spcPts val="2400"/>
              </a:spcBef>
              <a:defRPr sz="1600"/>
            </a:pPr>
            <a:r>
              <a:t>Entorno</a:t>
            </a:r>
            <a:br/>
            <a:r>
              <a:t>de producción</a:t>
            </a:r>
          </a:p>
        </p:txBody>
      </p:sp>
      <p:sp>
        <p:nvSpPr>
          <p:cNvPr id="232" name="Flecha"/>
          <p:cNvSpPr/>
          <p:nvPr/>
        </p:nvSpPr>
        <p:spPr>
          <a:xfrm rot="11735">
            <a:off x="10604502" y="5663029"/>
            <a:ext cx="2499776" cy="421266"/>
          </a:xfrm>
          <a:prstGeom prst="rightArrow">
            <a:avLst>
              <a:gd name="adj1" fmla="val 38507"/>
              <a:gd name="adj2" fmla="val 76902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233" name="Tests OK"/>
          <p:cNvSpPr/>
          <p:nvPr/>
        </p:nvSpPr>
        <p:spPr>
          <a:xfrm>
            <a:off x="10954292" y="5382226"/>
            <a:ext cx="1461404" cy="1043276"/>
          </a:xfrm>
          <a:prstGeom prst="ellipse">
            <a:avLst/>
          </a:prstGeom>
          <a:blipFill>
            <a:blip r:embed="rId4"/>
          </a:blip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/>
          <a:lstStyle/>
          <a:p>
            <a:pPr algn="ctr"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Tests</a:t>
            </a:r>
            <a:br/>
            <a:r>
              <a:t>OK</a:t>
            </a:r>
          </a:p>
        </p:txBody>
      </p:sp>
      <p:pic>
        <p:nvPicPr>
          <p:cNvPr id="234" name="Línea Línea" descr="Línea Línea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3912" y="3262836"/>
            <a:ext cx="13612083" cy="901440"/>
          </a:xfrm>
          <a:prstGeom prst="rect">
            <a:avLst/>
          </a:prstGeom>
        </p:spPr>
      </p:pic>
      <p:sp>
        <p:nvSpPr>
          <p:cNvPr id="236" name="6 semanas"/>
          <p:cNvSpPr txBox="1"/>
          <p:nvPr/>
        </p:nvSpPr>
        <p:spPr>
          <a:xfrm>
            <a:off x="10888066" y="3309015"/>
            <a:ext cx="2316722" cy="65236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spcBef>
                <a:spcPts val="2400"/>
              </a:spcBef>
              <a:defRPr i="1" sz="3600"/>
            </a:lvl1pPr>
          </a:lstStyle>
          <a:p>
            <a:pPr/>
            <a:r>
              <a:t>6 semanas</a:t>
            </a:r>
          </a:p>
        </p:txBody>
      </p:sp>
      <p:grpSp>
        <p:nvGrpSpPr>
          <p:cNvPr id="239" name="Agrupar"/>
          <p:cNvGrpSpPr/>
          <p:nvPr/>
        </p:nvGrpSpPr>
        <p:grpSpPr>
          <a:xfrm>
            <a:off x="5427598" y="4360300"/>
            <a:ext cx="1106050" cy="1056766"/>
            <a:chOff x="0" y="0"/>
            <a:chExt cx="1106048" cy="1056764"/>
          </a:xfrm>
        </p:grpSpPr>
        <p:sp>
          <p:nvSpPr>
            <p:cNvPr id="237" name="Rectángulo"/>
            <p:cNvSpPr/>
            <p:nvPr/>
          </p:nvSpPr>
          <p:spPr>
            <a:xfrm>
              <a:off x="0" y="20930"/>
              <a:ext cx="993314" cy="103583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38" name="JAR"/>
            <p:cNvSpPr txBox="1"/>
            <p:nvPr/>
          </p:nvSpPr>
          <p:spPr>
            <a:xfrm>
              <a:off x="393280" y="0"/>
              <a:ext cx="712769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grpSp>
        <p:nvGrpSpPr>
          <p:cNvPr id="242" name="Agrupar"/>
          <p:cNvGrpSpPr/>
          <p:nvPr/>
        </p:nvGrpSpPr>
        <p:grpSpPr>
          <a:xfrm>
            <a:off x="5684498" y="4730976"/>
            <a:ext cx="1109114" cy="1043276"/>
            <a:chOff x="0" y="0"/>
            <a:chExt cx="1109112" cy="1043274"/>
          </a:xfrm>
        </p:grpSpPr>
        <p:sp>
          <p:nvSpPr>
            <p:cNvPr id="240" name="Rectángulo"/>
            <p:cNvSpPr/>
            <p:nvPr/>
          </p:nvSpPr>
          <p:spPr>
            <a:xfrm>
              <a:off x="0" y="7441"/>
              <a:ext cx="993314" cy="103583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41" name="JAR"/>
            <p:cNvSpPr txBox="1"/>
            <p:nvPr/>
          </p:nvSpPr>
          <p:spPr>
            <a:xfrm>
              <a:off x="396345" y="0"/>
              <a:ext cx="712768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grpSp>
        <p:nvGrpSpPr>
          <p:cNvPr id="245" name="Agrupar"/>
          <p:cNvGrpSpPr/>
          <p:nvPr/>
        </p:nvGrpSpPr>
        <p:grpSpPr>
          <a:xfrm>
            <a:off x="5290490" y="5000261"/>
            <a:ext cx="1076284" cy="1071648"/>
            <a:chOff x="0" y="0"/>
            <a:chExt cx="1076282" cy="1071646"/>
          </a:xfrm>
        </p:grpSpPr>
        <p:sp>
          <p:nvSpPr>
            <p:cNvPr id="243" name="Rectángulo"/>
            <p:cNvSpPr/>
            <p:nvPr/>
          </p:nvSpPr>
          <p:spPr>
            <a:xfrm>
              <a:off x="0" y="35813"/>
              <a:ext cx="993314" cy="103583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44" name="JAR"/>
            <p:cNvSpPr txBox="1"/>
            <p:nvPr/>
          </p:nvSpPr>
          <p:spPr>
            <a:xfrm>
              <a:off x="363515" y="0"/>
              <a:ext cx="712768" cy="48238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>
                <a:spcBef>
                  <a:spcPts val="2400"/>
                </a:spcBef>
                <a:defRPr sz="1800"/>
              </a:lvl1pPr>
            </a:lstStyle>
            <a:p>
              <a:pPr/>
              <a:r>
                <a:t>JAR</a:t>
              </a:r>
            </a:p>
          </p:txBody>
        </p:sp>
      </p:grpSp>
      <p:grpSp>
        <p:nvGrpSpPr>
          <p:cNvPr id="253" name="Agrupar"/>
          <p:cNvGrpSpPr/>
          <p:nvPr/>
        </p:nvGrpSpPr>
        <p:grpSpPr>
          <a:xfrm>
            <a:off x="2860852" y="4555844"/>
            <a:ext cx="787220" cy="807248"/>
            <a:chOff x="0" y="0"/>
            <a:chExt cx="787218" cy="807246"/>
          </a:xfrm>
        </p:grpSpPr>
        <p:sp>
          <p:nvSpPr>
            <p:cNvPr id="246" name="Rectángulo"/>
            <p:cNvSpPr/>
            <p:nvPr/>
          </p:nvSpPr>
          <p:spPr>
            <a:xfrm>
              <a:off x="0" y="0"/>
              <a:ext cx="787219" cy="80724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47" name="Línea"/>
            <p:cNvSpPr/>
            <p:nvPr/>
          </p:nvSpPr>
          <p:spPr>
            <a:xfrm>
              <a:off x="36476" y="169800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48" name="Línea"/>
            <p:cNvSpPr/>
            <p:nvPr/>
          </p:nvSpPr>
          <p:spPr>
            <a:xfrm>
              <a:off x="36476" y="263435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49" name="Línea"/>
            <p:cNvSpPr/>
            <p:nvPr/>
          </p:nvSpPr>
          <p:spPr>
            <a:xfrm>
              <a:off x="36476" y="357071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0" name="Línea"/>
            <p:cNvSpPr/>
            <p:nvPr/>
          </p:nvSpPr>
          <p:spPr>
            <a:xfrm>
              <a:off x="36476" y="450706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1" name="Línea"/>
            <p:cNvSpPr/>
            <p:nvPr/>
          </p:nvSpPr>
          <p:spPr>
            <a:xfrm>
              <a:off x="36476" y="544341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2" name="Línea"/>
            <p:cNvSpPr/>
            <p:nvPr/>
          </p:nvSpPr>
          <p:spPr>
            <a:xfrm>
              <a:off x="36476" y="637977"/>
              <a:ext cx="71426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sp>
        <p:nvSpPr>
          <p:cNvPr id="254" name="Flecha"/>
          <p:cNvSpPr/>
          <p:nvPr/>
        </p:nvSpPr>
        <p:spPr>
          <a:xfrm rot="17866">
            <a:off x="3913080" y="4964983"/>
            <a:ext cx="1292101" cy="392750"/>
          </a:xfrm>
          <a:prstGeom prst="rightArrow">
            <a:avLst>
              <a:gd name="adj1" fmla="val 38507"/>
              <a:gd name="adj2" fmla="val 76902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grpSp>
        <p:nvGrpSpPr>
          <p:cNvPr id="262" name="Agrupar"/>
          <p:cNvGrpSpPr/>
          <p:nvPr/>
        </p:nvGrpSpPr>
        <p:grpSpPr>
          <a:xfrm>
            <a:off x="2624212" y="4684635"/>
            <a:ext cx="932676" cy="956404"/>
            <a:chOff x="0" y="0"/>
            <a:chExt cx="932674" cy="956403"/>
          </a:xfrm>
        </p:grpSpPr>
        <p:sp>
          <p:nvSpPr>
            <p:cNvPr id="255" name="Rectángulo"/>
            <p:cNvSpPr/>
            <p:nvPr/>
          </p:nvSpPr>
          <p:spPr>
            <a:xfrm>
              <a:off x="0" y="0"/>
              <a:ext cx="932675" cy="9564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6" name="Línea"/>
            <p:cNvSpPr/>
            <p:nvPr/>
          </p:nvSpPr>
          <p:spPr>
            <a:xfrm>
              <a:off x="43216" y="201175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7" name="Línea"/>
            <p:cNvSpPr/>
            <p:nvPr/>
          </p:nvSpPr>
          <p:spPr>
            <a:xfrm>
              <a:off x="43216" y="31211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8" name="Línea"/>
            <p:cNvSpPr/>
            <p:nvPr/>
          </p:nvSpPr>
          <p:spPr>
            <a:xfrm>
              <a:off x="43216" y="423048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59" name="Línea"/>
            <p:cNvSpPr/>
            <p:nvPr/>
          </p:nvSpPr>
          <p:spPr>
            <a:xfrm>
              <a:off x="43216" y="533984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0" name="Línea"/>
            <p:cNvSpPr/>
            <p:nvPr/>
          </p:nvSpPr>
          <p:spPr>
            <a:xfrm>
              <a:off x="43216" y="64492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1" name="Línea"/>
            <p:cNvSpPr/>
            <p:nvPr/>
          </p:nvSpPr>
          <p:spPr>
            <a:xfrm>
              <a:off x="43216" y="755857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grpSp>
        <p:nvGrpSpPr>
          <p:cNvPr id="270" name="Agrupar"/>
          <p:cNvGrpSpPr/>
          <p:nvPr/>
        </p:nvGrpSpPr>
        <p:grpSpPr>
          <a:xfrm>
            <a:off x="2466145" y="4919432"/>
            <a:ext cx="932676" cy="956404"/>
            <a:chOff x="0" y="0"/>
            <a:chExt cx="932674" cy="956403"/>
          </a:xfrm>
        </p:grpSpPr>
        <p:sp>
          <p:nvSpPr>
            <p:cNvPr id="263" name="Rectángulo"/>
            <p:cNvSpPr/>
            <p:nvPr/>
          </p:nvSpPr>
          <p:spPr>
            <a:xfrm>
              <a:off x="0" y="0"/>
              <a:ext cx="932675" cy="9564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3D4A58">
                  <a:alpha val="85000"/>
                </a:srgbClr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4" name="Línea"/>
            <p:cNvSpPr/>
            <p:nvPr/>
          </p:nvSpPr>
          <p:spPr>
            <a:xfrm>
              <a:off x="43216" y="201175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5" name="Línea"/>
            <p:cNvSpPr/>
            <p:nvPr/>
          </p:nvSpPr>
          <p:spPr>
            <a:xfrm>
              <a:off x="43216" y="31211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6" name="Línea"/>
            <p:cNvSpPr/>
            <p:nvPr/>
          </p:nvSpPr>
          <p:spPr>
            <a:xfrm>
              <a:off x="43216" y="423048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7" name="Línea"/>
            <p:cNvSpPr/>
            <p:nvPr/>
          </p:nvSpPr>
          <p:spPr>
            <a:xfrm>
              <a:off x="43216" y="533984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8" name="Línea"/>
            <p:cNvSpPr/>
            <p:nvPr/>
          </p:nvSpPr>
          <p:spPr>
            <a:xfrm>
              <a:off x="43216" y="644921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269" name="Línea"/>
            <p:cNvSpPr/>
            <p:nvPr/>
          </p:nvSpPr>
          <p:spPr>
            <a:xfrm>
              <a:off x="43216" y="755857"/>
              <a:ext cx="8462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</p:grpSp>
      <p:sp>
        <p:nvSpPr>
          <p:cNvPr id="271" name="Build"/>
          <p:cNvSpPr txBox="1"/>
          <p:nvPr/>
        </p:nvSpPr>
        <p:spPr>
          <a:xfrm rot="21578494">
            <a:off x="4113433" y="5238992"/>
            <a:ext cx="738346" cy="317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>
            <a:spAutoFit/>
          </a:bodyPr>
          <a:lstStyle>
            <a:lvl1pPr>
              <a:spcBef>
                <a:spcPts val="2400"/>
              </a:spcBef>
              <a:defRPr sz="1400"/>
            </a:lvl1pPr>
          </a:lstStyle>
          <a:p>
            <a:pPr/>
            <a:r>
              <a:t>Build</a:t>
            </a:r>
          </a:p>
        </p:txBody>
      </p:sp>
      <p:sp>
        <p:nvSpPr>
          <p:cNvPr id="272" name="Flecha"/>
          <p:cNvSpPr/>
          <p:nvPr/>
        </p:nvSpPr>
        <p:spPr>
          <a:xfrm rot="2192080">
            <a:off x="6965987" y="4880305"/>
            <a:ext cx="993025" cy="392750"/>
          </a:xfrm>
          <a:prstGeom prst="rightArrow">
            <a:avLst>
              <a:gd name="adj1" fmla="val 38507"/>
              <a:gd name="adj2" fmla="val 76902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273" name="Deploy"/>
          <p:cNvSpPr txBox="1"/>
          <p:nvPr/>
        </p:nvSpPr>
        <p:spPr>
          <a:xfrm rot="2259100">
            <a:off x="6789245" y="5021107"/>
            <a:ext cx="738345" cy="3172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9531" tIns="59531" rIns="59531" bIns="59531" anchor="ctr">
            <a:spAutoFit/>
          </a:bodyPr>
          <a:lstStyle>
            <a:lvl1pPr>
              <a:spcBef>
                <a:spcPts val="2400"/>
              </a:spcBef>
              <a:defRPr sz="1400"/>
            </a:lvl1pPr>
          </a:lstStyle>
          <a:p>
            <a:pPr/>
            <a:r>
              <a:t>Deploy</a:t>
            </a:r>
          </a:p>
        </p:txBody>
      </p:sp>
      <p:grpSp>
        <p:nvGrpSpPr>
          <p:cNvPr id="278" name="Agrupar"/>
          <p:cNvGrpSpPr/>
          <p:nvPr/>
        </p:nvGrpSpPr>
        <p:grpSpPr>
          <a:xfrm>
            <a:off x="10821034" y="2801908"/>
            <a:ext cx="2001784" cy="1823297"/>
            <a:chOff x="-180907" y="-179308"/>
            <a:chExt cx="2001783" cy="1823296"/>
          </a:xfrm>
        </p:grpSpPr>
        <p:pic>
          <p:nvPicPr>
            <p:cNvPr id="274" name="Línea Línea" descr="Línea Línea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9097646">
              <a:off x="-406423" y="604138"/>
              <a:ext cx="2452815" cy="256404"/>
            </a:xfrm>
            <a:prstGeom prst="rect">
              <a:avLst/>
            </a:prstGeom>
            <a:effectLst/>
          </p:spPr>
        </p:pic>
        <p:pic>
          <p:nvPicPr>
            <p:cNvPr id="276" name="Línea Línea" descr="Línea Línea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2470261">
              <a:off x="-393508" y="604155"/>
              <a:ext cx="2426985" cy="256370"/>
            </a:xfrm>
            <a:prstGeom prst="rect">
              <a:avLst/>
            </a:prstGeom>
            <a:effectLst/>
          </p:spPr>
        </p:pic>
      </p:grpSp>
      <p:sp>
        <p:nvSpPr>
          <p:cNvPr id="279" name="10 minutos"/>
          <p:cNvSpPr txBox="1"/>
          <p:nvPr/>
        </p:nvSpPr>
        <p:spPr>
          <a:xfrm>
            <a:off x="10849889" y="3309015"/>
            <a:ext cx="2393075" cy="65236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spcBef>
                <a:spcPts val="2400"/>
              </a:spcBef>
              <a:defRPr i="1" sz="3600"/>
            </a:lvl1pPr>
          </a:lstStyle>
          <a:p>
            <a:pPr/>
            <a:r>
              <a:t>10 minutos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2" dur="1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xit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6" dur="1000" fill="hold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3"/>
      <p:bldP build="whole" bldLvl="1" animBg="1" rev="0" advAuto="0" spid="278" grpId="1"/>
      <p:bldP build="whole" bldLvl="1" animBg="1" rev="0" advAuto="0" spid="278" grpId="2"/>
      <p:bldP build="whole" bldLvl="1" animBg="1" rev="0" advAuto="0" spid="279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rácticas integración Continuous integration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integración</a:t>
            </a:r>
            <a:br/>
            <a:r>
              <a:t>Continuous integration</a:t>
            </a:r>
          </a:p>
        </p:txBody>
      </p:sp>
      <p:sp>
        <p:nvSpPr>
          <p:cNvPr id="28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3" name="continous-delivery-pipeline.png" descr="continous-delivery-pip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911" y="2335807"/>
            <a:ext cx="10980178" cy="801256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rácticas planificación Weekly Cycle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planificación</a:t>
            </a:r>
            <a:br/>
            <a:r>
              <a:t>Weekly Cycle</a:t>
            </a:r>
          </a:p>
        </p:txBody>
      </p:sp>
      <p:sp>
        <p:nvSpPr>
          <p:cNvPr id="2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weekly-cycle.png" descr="weekly-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250" y="3270250"/>
            <a:ext cx="14541500" cy="4889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rácticas planificación Quaterly Cycle"/>
          <p:cNvSpPr txBox="1"/>
          <p:nvPr>
            <p:ph type="title"/>
          </p:nvPr>
        </p:nvSpPr>
        <p:spPr>
          <a:xfrm>
            <a:off x="4325025" y="796335"/>
            <a:ext cx="8906969" cy="1353730"/>
          </a:xfrm>
          <a:prstGeom prst="rect">
            <a:avLst/>
          </a:prstGeom>
        </p:spPr>
        <p:txBody>
          <a:bodyPr/>
          <a:lstStyle/>
          <a:p>
            <a:pPr algn="ctr" defTabSz="490727">
              <a:defRPr sz="4032"/>
            </a:pPr>
            <a:r>
              <a:rPr sz="3275"/>
              <a:t>Prácticas planificación</a:t>
            </a:r>
            <a:br/>
            <a:r>
              <a:t>Quaterly Cycle</a:t>
            </a:r>
          </a:p>
        </p:txBody>
      </p:sp>
      <p:sp>
        <p:nvSpPr>
          <p:cNvPr id="29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390" y="4033139"/>
            <a:ext cx="17379220" cy="3363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rácticas secundarias"/>
          <p:cNvSpPr txBox="1"/>
          <p:nvPr>
            <p:ph type="title"/>
          </p:nvPr>
        </p:nvSpPr>
        <p:spPr>
          <a:xfrm>
            <a:off x="5896678" y="796335"/>
            <a:ext cx="6494643" cy="1353730"/>
          </a:xfrm>
          <a:prstGeom prst="rect">
            <a:avLst/>
          </a:prstGeom>
        </p:spPr>
        <p:txBody>
          <a:bodyPr/>
          <a:lstStyle/>
          <a:p>
            <a:pPr/>
            <a:r>
              <a:t>Prácticas secundarias</a:t>
            </a:r>
          </a:p>
        </p:txBody>
      </p:sp>
      <p:sp>
        <p:nvSpPr>
          <p:cNvPr id="29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2603500"/>
            <a:ext cx="6731000" cy="7035800"/>
          </a:xfrm>
          <a:prstGeom prst="rect">
            <a:avLst/>
          </a:prstGeom>
          <a:ln w="3175">
            <a:miter lim="400000"/>
          </a:ln>
        </p:spPr>
      </p:pic>
      <p:pic>
        <p:nvPicPr>
          <p:cNvPr id="29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9300" y="3035300"/>
            <a:ext cx="6578600" cy="61722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9" name="pasted-image.tiff" descr="pasted-image.tiff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8822" y="0"/>
            <a:ext cx="14610356" cy="1143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1996"/>
          <p:cNvSpPr txBox="1"/>
          <p:nvPr/>
        </p:nvSpPr>
        <p:spPr>
          <a:xfrm>
            <a:off x="705914" y="629145"/>
            <a:ext cx="5063940" cy="2621757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1996</a:t>
            </a:r>
          </a:p>
        </p:txBody>
      </p:sp>
      <p:pic>
        <p:nvPicPr>
          <p:cNvPr id="68" name="51HFx0TFwkL.jpg" descr="51HFx0TFwk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3250" y="781023"/>
            <a:ext cx="4467354" cy="6748268"/>
          </a:xfrm>
          <a:prstGeom prst="rect">
            <a:avLst/>
          </a:prstGeom>
          <a:ln w="3175">
            <a:miter lim="400000"/>
          </a:ln>
        </p:spPr>
      </p:pic>
      <p:pic>
        <p:nvPicPr>
          <p:cNvPr id="69" name="61WGApQiThL.jpg" descr="61WGApQiTh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4000" y="525596"/>
            <a:ext cx="4687084" cy="725912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2" name="pasted-image.tiff"/>
          <p:cNvGrpSpPr/>
          <p:nvPr/>
        </p:nvGrpSpPr>
        <p:grpSpPr>
          <a:xfrm>
            <a:off x="939800" y="8205627"/>
            <a:ext cx="16408400" cy="2832101"/>
            <a:chOff x="0" y="0"/>
            <a:chExt cx="16408400" cy="2832100"/>
          </a:xfrm>
        </p:grpSpPr>
        <p:pic>
          <p:nvPicPr>
            <p:cNvPr id="71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16154400" cy="2501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" name="pasted-image.tiff" descr="pasted-image.tiff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6408400" cy="28321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0408" y="4403131"/>
            <a:ext cx="4963001" cy="6203751"/>
          </a:xfrm>
          <a:prstGeom prst="rect">
            <a:avLst/>
          </a:prstGeom>
          <a:ln w="3175">
            <a:miter lim="400000"/>
          </a:ln>
        </p:spPr>
      </p:pic>
      <p:sp>
        <p:nvSpPr>
          <p:cNvPr id="76" name="1999- 2004"/>
          <p:cNvSpPr txBox="1"/>
          <p:nvPr/>
        </p:nvSpPr>
        <p:spPr>
          <a:xfrm>
            <a:off x="629670" y="623733"/>
            <a:ext cx="10064779" cy="2621758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1999- 2004</a:t>
            </a:r>
          </a:p>
        </p:txBody>
      </p:sp>
      <p:pic>
        <p:nvPicPr>
          <p:cNvPr id="7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4766" t="2118" r="54319" b="27129"/>
          <a:stretch>
            <a:fillRect/>
          </a:stretch>
        </p:blipFill>
        <p:spPr>
          <a:xfrm>
            <a:off x="13371914" y="661402"/>
            <a:ext cx="4117928" cy="4005606"/>
          </a:xfrm>
          <a:prstGeom prst="rect">
            <a:avLst/>
          </a:prstGeom>
          <a:ln w="3175">
            <a:miter lim="400000"/>
          </a:ln>
        </p:spPr>
      </p:pic>
      <p:pic>
        <p:nvPicPr>
          <p:cNvPr id="7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5951" y="4027125"/>
            <a:ext cx="4880563" cy="6955762"/>
          </a:xfrm>
          <a:prstGeom prst="rect">
            <a:avLst/>
          </a:prstGeom>
          <a:ln w="3175">
            <a:miter lim="400000"/>
          </a:ln>
        </p:spPr>
      </p:pic>
      <p:sp>
        <p:nvSpPr>
          <p:cNvPr id="79" name="Kent Beck"/>
          <p:cNvSpPr txBox="1"/>
          <p:nvPr/>
        </p:nvSpPr>
        <p:spPr>
          <a:xfrm>
            <a:off x="14749056" y="4758551"/>
            <a:ext cx="1884268" cy="5536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Kent Beck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" name="2010-20"/>
          <p:cNvSpPr txBox="1"/>
          <p:nvPr/>
        </p:nvSpPr>
        <p:spPr>
          <a:xfrm>
            <a:off x="449775" y="443838"/>
            <a:ext cx="7958193" cy="2621757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2010-20</a:t>
            </a:r>
          </a:p>
        </p:txBody>
      </p:sp>
      <p:grpSp>
        <p:nvGrpSpPr>
          <p:cNvPr id="85" name="intropracticaatdd-161212114900-thumbnail-4.jpg"/>
          <p:cNvGrpSpPr/>
          <p:nvPr/>
        </p:nvGrpSpPr>
        <p:grpSpPr>
          <a:xfrm>
            <a:off x="12064876" y="6006624"/>
            <a:ext cx="5053064" cy="3929498"/>
            <a:chOff x="0" y="0"/>
            <a:chExt cx="5053062" cy="3929496"/>
          </a:xfrm>
        </p:grpSpPr>
        <p:pic>
          <p:nvPicPr>
            <p:cNvPr id="84" name="intropracticaatdd-161212114900-thumbnail-4.jpg" descr="intropracticaatdd-161212114900-thumbnail-4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76200"/>
              <a:ext cx="4799063" cy="35992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" name="intropracticaatdd-161212114900-thumbnail-4.jpg" descr="intropracticaatdd-161212114900-thumbnail-4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53063" cy="3929497"/>
            </a:xfrm>
            <a:prstGeom prst="rect">
              <a:avLst/>
            </a:prstGeom>
            <a:effectLst/>
          </p:spPr>
        </p:pic>
      </p:grpSp>
      <p:grpSp>
        <p:nvGrpSpPr>
          <p:cNvPr id="88" name="clean_code.jpeg"/>
          <p:cNvGrpSpPr/>
          <p:nvPr/>
        </p:nvGrpSpPr>
        <p:grpSpPr>
          <a:xfrm>
            <a:off x="765045" y="4386407"/>
            <a:ext cx="5053064" cy="6670963"/>
            <a:chOff x="0" y="0"/>
            <a:chExt cx="5053062" cy="6670961"/>
          </a:xfrm>
        </p:grpSpPr>
        <p:pic>
          <p:nvPicPr>
            <p:cNvPr id="87" name="clean_code.jpeg" descr="clean_code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76200"/>
              <a:ext cx="4799063" cy="63407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6" name="clean_code.jpeg" descr="clean_code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053063" cy="6670963"/>
            </a:xfrm>
            <a:prstGeom prst="rect">
              <a:avLst/>
            </a:prstGeom>
            <a:effectLst/>
          </p:spPr>
        </p:pic>
      </p:grpSp>
      <p:pic>
        <p:nvPicPr>
          <p:cNvPr id="89" name="hero2x.jpeg" descr="hero2x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29640" y="4857069"/>
            <a:ext cx="4823704" cy="622860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2" name="gpul.png"/>
          <p:cNvGrpSpPr/>
          <p:nvPr/>
        </p:nvGrpSpPr>
        <p:grpSpPr>
          <a:xfrm>
            <a:off x="9212758" y="272237"/>
            <a:ext cx="8518604" cy="4359092"/>
            <a:chOff x="0" y="0"/>
            <a:chExt cx="8518602" cy="4359090"/>
          </a:xfrm>
        </p:grpSpPr>
        <p:pic>
          <p:nvPicPr>
            <p:cNvPr id="91" name="gpul.png" descr="gpul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76200"/>
              <a:ext cx="8264603" cy="40288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0" name="gpul.png" descr="gpul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8518603" cy="435909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úmero de diapositiva"/>
          <p:cNvSpPr txBox="1"/>
          <p:nvPr>
            <p:ph type="sldNum" sz="quarter" idx="2"/>
          </p:nvPr>
        </p:nvSpPr>
        <p:spPr>
          <a:xfrm>
            <a:off x="17496421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" name="2020"/>
          <p:cNvSpPr txBox="1"/>
          <p:nvPr/>
        </p:nvSpPr>
        <p:spPr>
          <a:xfrm>
            <a:off x="449775" y="443838"/>
            <a:ext cx="5224315" cy="2621757"/>
          </a:xfrm>
          <a:prstGeom prst="rect">
            <a:avLst/>
          </a:prstGeom>
          <a:solidFill>
            <a:schemeClr val="accent1">
              <a:hueOff val="400476"/>
              <a:lumOff val="-24627"/>
            </a:schemeClr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>
              <a:defRPr sz="16300">
                <a:solidFill>
                  <a:schemeClr val="accent3">
                    <a:satOff val="18648"/>
                    <a:lumOff val="5971"/>
                  </a:schemeClr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2020</a:t>
            </a:r>
          </a:p>
        </p:txBody>
      </p:sp>
      <p:pic>
        <p:nvPicPr>
          <p:cNvPr id="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2230" y="3278091"/>
            <a:ext cx="12783540" cy="8011019"/>
          </a:xfrm>
          <a:prstGeom prst="rect">
            <a:avLst/>
          </a:prstGeom>
          <a:ln w="3175">
            <a:miter lim="400000"/>
          </a:ln>
        </p:spPr>
      </p:pic>
      <p:pic>
        <p:nvPicPr>
          <p:cNvPr id="9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0142" y="443838"/>
            <a:ext cx="4943567" cy="262175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Intro rápida a XP - prácticas"/>
          <p:cNvSpPr txBox="1"/>
          <p:nvPr>
            <p:ph type="title"/>
          </p:nvPr>
        </p:nvSpPr>
        <p:spPr>
          <a:xfrm>
            <a:off x="5180329" y="796335"/>
            <a:ext cx="8186296" cy="1353730"/>
          </a:xfrm>
          <a:prstGeom prst="rect">
            <a:avLst/>
          </a:prstGeom>
        </p:spPr>
        <p:txBody>
          <a:bodyPr/>
          <a:lstStyle/>
          <a:p>
            <a:pPr/>
            <a:r>
              <a:t>Intro rápida a XP - prácticas</a:t>
            </a:r>
          </a:p>
        </p:txBody>
      </p:sp>
      <p:sp>
        <p:nvSpPr>
          <p:cNvPr id="100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2898331"/>
            <a:ext cx="16992600" cy="2895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6542197"/>
            <a:ext cx="17018000" cy="2844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ntro rápida a XP - prácticas"/>
          <p:cNvSpPr txBox="1"/>
          <p:nvPr>
            <p:ph type="title"/>
          </p:nvPr>
        </p:nvSpPr>
        <p:spPr>
          <a:xfrm>
            <a:off x="5180329" y="796335"/>
            <a:ext cx="8186296" cy="1353730"/>
          </a:xfrm>
          <a:prstGeom prst="rect">
            <a:avLst/>
          </a:prstGeom>
        </p:spPr>
        <p:txBody>
          <a:bodyPr/>
          <a:lstStyle/>
          <a:p>
            <a:pPr/>
            <a:r>
              <a:t>Intro rápida a XP - prácticas</a:t>
            </a:r>
          </a:p>
        </p:txBody>
      </p:sp>
      <p:sp>
        <p:nvSpPr>
          <p:cNvPr id="105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2865933"/>
            <a:ext cx="17043400" cy="2743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" y="6697618"/>
            <a:ext cx="17272000" cy="1752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Valores de X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Valores de XP</a:t>
            </a:r>
          </a:p>
        </p:txBody>
      </p:sp>
      <p:sp>
        <p:nvSpPr>
          <p:cNvPr id="110" name="Número de diapositiva"/>
          <p:cNvSpPr txBox="1"/>
          <p:nvPr>
            <p:ph type="sldNum" sz="quarter" idx="2"/>
          </p:nvPr>
        </p:nvSpPr>
        <p:spPr>
          <a:xfrm>
            <a:off x="17576003" y="10711115"/>
            <a:ext cx="204591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Comunicación…"/>
          <p:cNvSpPr txBox="1"/>
          <p:nvPr>
            <p:ph type="body" sz="quarter" idx="1"/>
          </p:nvPr>
        </p:nvSpPr>
        <p:spPr>
          <a:xfrm>
            <a:off x="1777329" y="3283329"/>
            <a:ext cx="7867916" cy="5269590"/>
          </a:xfrm>
          <a:prstGeom prst="rect">
            <a:avLst/>
          </a:prstGeom>
        </p:spPr>
        <p:txBody>
          <a:bodyPr/>
          <a:lstStyle/>
          <a:p>
            <a:pPr lvl="1" marL="913423" indent="-468923">
              <a:spcBef>
                <a:spcPts val="1800"/>
              </a:spcBef>
              <a:defRPr sz="4800"/>
            </a:pPr>
            <a:r>
              <a:t>Comunicación</a:t>
            </a:r>
          </a:p>
          <a:p>
            <a:pPr lvl="1" marL="913423" indent="-468923">
              <a:spcBef>
                <a:spcPts val="1800"/>
              </a:spcBef>
              <a:defRPr sz="4800"/>
            </a:pPr>
            <a:r>
              <a:t>Simplicidad</a:t>
            </a:r>
          </a:p>
          <a:p>
            <a:pPr lvl="1" marL="913423" indent="-468923">
              <a:spcBef>
                <a:spcPts val="1800"/>
              </a:spcBef>
              <a:defRPr sz="4800"/>
            </a:pPr>
            <a:r>
              <a:t>Retroalimentación</a:t>
            </a:r>
          </a:p>
          <a:p>
            <a:pPr lvl="1" marL="913423" indent="-468923">
              <a:spcBef>
                <a:spcPts val="1800"/>
              </a:spcBef>
              <a:defRPr sz="4800"/>
            </a:pPr>
            <a:r>
              <a:t>Valentía </a:t>
            </a:r>
            <a:endParaRPr i="1"/>
          </a:p>
          <a:p>
            <a:pPr lvl="1" marL="913423" indent="-468923">
              <a:spcBef>
                <a:spcPts val="1800"/>
              </a:spcBef>
              <a:defRPr sz="4800"/>
            </a:pPr>
            <a:r>
              <a:t>Respeto</a:t>
            </a:r>
          </a:p>
        </p:txBody>
      </p:sp>
      <p:pic>
        <p:nvPicPr>
          <p:cNvPr id="112" name="xp-cycles.png" descr="xp-cyc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5643" y="2826810"/>
            <a:ext cx="6731222" cy="61826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